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Математическая обработка результатов опыта и аналитических данных: Основные методы </a:t>
            </a:r>
            <a:r>
              <a:rPr lang="ru-RU" dirty="0" err="1" smtClean="0"/>
              <a:t>статобработки</a:t>
            </a:r>
            <a:r>
              <a:rPr lang="ru-RU" dirty="0"/>
              <a:t>: обобщенный, дисперсионный и </a:t>
            </a:r>
            <a:r>
              <a:rPr lang="ru-RU" dirty="0" smtClean="0"/>
              <a:t>корреляционный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424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ДИСПЕРСИОННЫЙ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полевом опыте, размещенном </a:t>
            </a:r>
            <a:r>
              <a:rPr lang="ru-RU" dirty="0"/>
              <a:t>методом </a:t>
            </a:r>
          </a:p>
          <a:p>
            <a:r>
              <a:rPr lang="ru-RU" dirty="0" err="1"/>
              <a:t>рендомизированных</a:t>
            </a:r>
            <a:r>
              <a:rPr lang="ru-RU" dirty="0"/>
              <a:t> </a:t>
            </a:r>
            <a:r>
              <a:rPr lang="ru-RU" dirty="0" smtClean="0"/>
              <a:t>повторений - основной </a:t>
            </a:r>
            <a:r>
              <a:rPr lang="ru-RU" dirty="0"/>
              <a:t>показатель  -  урожай  </a:t>
            </a:r>
            <a:r>
              <a:rPr lang="ru-RU" dirty="0" smtClean="0"/>
              <a:t>- изменяется </a:t>
            </a:r>
            <a:r>
              <a:rPr lang="ru-RU" dirty="0"/>
              <a:t>по вариантам, повторениям, а также из-за случайных причин  </a:t>
            </a:r>
            <a:r>
              <a:rPr lang="ru-RU" dirty="0" smtClean="0"/>
              <a:t>— неучтенного </a:t>
            </a:r>
            <a:r>
              <a:rPr lang="ru-RU" dirty="0"/>
              <a:t>варьирования условий среды и самих растений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Р</a:t>
            </a:r>
            <a:r>
              <a:rPr lang="ru-RU" dirty="0"/>
              <a:t>. Фишер </a:t>
            </a:r>
            <a:r>
              <a:rPr lang="ru-RU" dirty="0" smtClean="0"/>
              <a:t>выразил </a:t>
            </a:r>
            <a:r>
              <a:rPr lang="ru-RU" dirty="0"/>
              <a:t>эти изменения суммами квадратов следующих рассеиваний: </a:t>
            </a:r>
          </a:p>
          <a:p>
            <a:r>
              <a:rPr lang="ru-RU" dirty="0"/>
              <a:t>вариантов  —  </a:t>
            </a:r>
            <a:r>
              <a:rPr lang="ru-RU" dirty="0" err="1"/>
              <a:t>Cv</a:t>
            </a:r>
            <a:endParaRPr lang="ru-RU" dirty="0"/>
          </a:p>
          <a:p>
            <a:r>
              <a:rPr lang="ru-RU" dirty="0"/>
              <a:t>повторений  —  Ср,</a:t>
            </a:r>
          </a:p>
          <a:p>
            <a:r>
              <a:rPr lang="ru-RU" dirty="0"/>
              <a:t>ошибки  —  </a:t>
            </a:r>
            <a:r>
              <a:rPr lang="ru-RU" dirty="0" err="1"/>
              <a:t>Cz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Их </a:t>
            </a:r>
            <a:r>
              <a:rPr lang="ru-RU" dirty="0"/>
              <a:t>суммирование дает </a:t>
            </a:r>
            <a:r>
              <a:rPr lang="ru-RU" dirty="0" smtClean="0"/>
              <a:t>сумму </a:t>
            </a:r>
            <a:r>
              <a:rPr lang="ru-RU" dirty="0"/>
              <a:t>квадратов общего рассеивания: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Су = </a:t>
            </a:r>
            <a:r>
              <a:rPr lang="en-US" dirty="0" err="1" smtClean="0"/>
              <a:t>Cv</a:t>
            </a:r>
            <a:r>
              <a:rPr lang="ru-RU" dirty="0" smtClean="0"/>
              <a:t> </a:t>
            </a:r>
            <a:r>
              <a:rPr lang="en-US" dirty="0" smtClean="0"/>
              <a:t>+ </a:t>
            </a:r>
            <a:r>
              <a:rPr lang="ru-RU" dirty="0" smtClean="0"/>
              <a:t>Ср + </a:t>
            </a:r>
            <a:r>
              <a:rPr lang="en-US" dirty="0" err="1"/>
              <a:t>Cz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721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06090"/>
          </a:xfrm>
        </p:spPr>
        <p:txBody>
          <a:bodyPr>
            <a:normAutofit/>
          </a:bodyPr>
          <a:lstStyle/>
          <a:p>
            <a:r>
              <a:rPr lang="ru-RU" sz="1800" dirty="0"/>
              <a:t>Для каждого рассеивания вычисляют число степеней свободы  v  </a:t>
            </a:r>
            <a:r>
              <a:rPr lang="ru-RU" sz="1800" dirty="0" smtClean="0"/>
              <a:t>по формулам</a:t>
            </a:r>
            <a:r>
              <a:rPr lang="ru-RU" sz="16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r>
              <a:rPr lang="en-US" sz="1600" dirty="0" smtClean="0"/>
              <a:t>V</a:t>
            </a:r>
            <a:r>
              <a:rPr lang="ru-RU" sz="1600" dirty="0" smtClean="0"/>
              <a:t>y =  </a:t>
            </a:r>
            <a:r>
              <a:rPr lang="ru-RU" sz="1600" dirty="0"/>
              <a:t>N—  1;  </a:t>
            </a:r>
            <a:endParaRPr lang="ru-RU" sz="1600" dirty="0" smtClean="0"/>
          </a:p>
          <a:p>
            <a:r>
              <a:rPr lang="en-US" sz="1600" dirty="0" smtClean="0"/>
              <a:t>V</a:t>
            </a:r>
            <a:r>
              <a:rPr lang="ru-RU" sz="1600" dirty="0" smtClean="0"/>
              <a:t>v =  </a:t>
            </a:r>
            <a:r>
              <a:rPr lang="ru-RU" sz="1600" dirty="0"/>
              <a:t>l  —  1;  </a:t>
            </a:r>
            <a:endParaRPr lang="ru-RU" sz="1600" dirty="0" smtClean="0"/>
          </a:p>
          <a:p>
            <a:r>
              <a:rPr lang="en-US" sz="1600" dirty="0" smtClean="0"/>
              <a:t>V</a:t>
            </a:r>
            <a:r>
              <a:rPr lang="ru-RU" sz="1600" dirty="0" smtClean="0"/>
              <a:t>p =  </a:t>
            </a:r>
            <a:r>
              <a:rPr lang="ru-RU" sz="1600" dirty="0"/>
              <a:t>n—l;  </a:t>
            </a:r>
            <a:endParaRPr lang="ru-RU" sz="1600" dirty="0" smtClean="0"/>
          </a:p>
          <a:p>
            <a:r>
              <a:rPr lang="en-US" sz="1600" dirty="0" smtClean="0"/>
              <a:t>V</a:t>
            </a:r>
            <a:r>
              <a:rPr lang="ru-RU" sz="1600" dirty="0" smtClean="0"/>
              <a:t>z = </a:t>
            </a:r>
            <a:r>
              <a:rPr lang="ru-RU" sz="1600" dirty="0"/>
              <a:t>(l  —  1)(n  —  1).  </a:t>
            </a:r>
            <a:endParaRPr lang="ru-RU" sz="1600" dirty="0" smtClean="0"/>
          </a:p>
          <a:p>
            <a:r>
              <a:rPr lang="ru-RU" sz="1600" dirty="0" smtClean="0"/>
              <a:t>При делении </a:t>
            </a:r>
            <a:r>
              <a:rPr lang="ru-RU" sz="1600" dirty="0"/>
              <a:t>суммы квадратов на соответствующее число степеней свободы </a:t>
            </a:r>
            <a:r>
              <a:rPr lang="ru-RU" sz="1600" dirty="0" smtClean="0"/>
              <a:t>получают </a:t>
            </a:r>
            <a:r>
              <a:rPr lang="ru-RU" sz="1600" dirty="0"/>
              <a:t>дисперсию  </a:t>
            </a:r>
            <a:r>
              <a:rPr lang="ru-RU" sz="1600" dirty="0" smtClean="0"/>
              <a:t>s2</a:t>
            </a: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Слово </a:t>
            </a:r>
            <a:r>
              <a:rPr lang="ru-RU" sz="1600" dirty="0"/>
              <a:t>«дисперсия» означает рассеивание данных </a:t>
            </a:r>
            <a:r>
              <a:rPr lang="ru-RU" sz="1600" dirty="0" smtClean="0"/>
              <a:t>опыта </a:t>
            </a:r>
            <a:r>
              <a:rPr lang="ru-RU" sz="1600" dirty="0"/>
              <a:t>и расчленение общего варьирования  изучаемых показателей на </a:t>
            </a:r>
            <a:r>
              <a:rPr lang="ru-RU" sz="1600" dirty="0" smtClean="0"/>
              <a:t>составные </a:t>
            </a:r>
            <a:r>
              <a:rPr lang="ru-RU" sz="1600" dirty="0"/>
              <a:t>части. Отсюда и название метода  —  дисперсионный анализ. </a:t>
            </a:r>
          </a:p>
          <a:p>
            <a:r>
              <a:rPr lang="ru-RU" sz="1600" dirty="0"/>
              <a:t>Дисперсионный анализ  —  наиболее совершенный метод статистической </a:t>
            </a:r>
            <a:r>
              <a:rPr lang="ru-RU" sz="1600" dirty="0" smtClean="0"/>
              <a:t>обработки </a:t>
            </a:r>
            <a:r>
              <a:rPr lang="ru-RU" sz="1600" dirty="0"/>
              <a:t>данных, но он применим только к опытам, размещенным методом </a:t>
            </a:r>
            <a:r>
              <a:rPr lang="ru-RU" sz="1600" dirty="0" err="1" smtClean="0"/>
              <a:t>рендомизации</a:t>
            </a:r>
            <a:r>
              <a:rPr lang="ru-RU" sz="1600" dirty="0"/>
              <a:t>.</a:t>
            </a:r>
          </a:p>
          <a:p>
            <a:r>
              <a:rPr lang="ru-RU" sz="1600" dirty="0"/>
              <a:t>Преимущества  дисперсионного анализа заключаются в вычленении из </a:t>
            </a:r>
            <a:r>
              <a:rPr lang="ru-RU" sz="1600" dirty="0" smtClean="0"/>
              <a:t>общего </a:t>
            </a:r>
            <a:r>
              <a:rPr lang="ru-RU" sz="1600" dirty="0"/>
              <a:t>варьирования его компонентов, в вычислении обобщенной ошибки </a:t>
            </a:r>
            <a:r>
              <a:rPr lang="ru-RU" sz="1600" dirty="0" smtClean="0"/>
              <a:t>всего </a:t>
            </a:r>
            <a:r>
              <a:rPr lang="ru-RU" sz="1600" dirty="0"/>
              <a:t>опыта  Е  на основе большего числа наблюдений, чем индивидуальные </a:t>
            </a:r>
            <a:r>
              <a:rPr lang="ru-RU" sz="1600" dirty="0" smtClean="0"/>
              <a:t>ошибки </a:t>
            </a:r>
            <a:r>
              <a:rPr lang="ru-RU" sz="1600" dirty="0"/>
              <a:t>отдельных вариантов в </a:t>
            </a:r>
            <a:r>
              <a:rPr lang="ru-RU" sz="1600" dirty="0" err="1"/>
              <a:t>недисперсионных</a:t>
            </a:r>
            <a:r>
              <a:rPr lang="ru-RU" sz="1600" dirty="0"/>
              <a:t> методах. </a:t>
            </a:r>
            <a:endParaRPr lang="ru-RU" sz="1600" dirty="0" smtClean="0"/>
          </a:p>
          <a:p>
            <a:r>
              <a:rPr lang="ru-RU" sz="1600" dirty="0" smtClean="0"/>
              <a:t>Так</a:t>
            </a:r>
            <a:r>
              <a:rPr lang="ru-RU" sz="1600" dirty="0"/>
              <a:t>, при пяти </a:t>
            </a:r>
            <a:r>
              <a:rPr lang="ru-RU" sz="1600" dirty="0" smtClean="0"/>
              <a:t>вариантах </a:t>
            </a:r>
            <a:r>
              <a:rPr lang="ru-RU" sz="1600" dirty="0"/>
              <a:t>и четырех </a:t>
            </a:r>
            <a:r>
              <a:rPr lang="ru-RU" sz="1600" dirty="0" err="1"/>
              <a:t>повторностях</a:t>
            </a:r>
            <a:r>
              <a:rPr lang="ru-RU" sz="1600" dirty="0"/>
              <a:t> число степеней свободы ошибки </a:t>
            </a:r>
            <a:r>
              <a:rPr lang="ru-RU" sz="1600" dirty="0" smtClean="0"/>
              <a:t>составляет </a:t>
            </a:r>
            <a:r>
              <a:rPr lang="ru-RU" sz="1600" dirty="0"/>
              <a:t>(5—1)(4—1) = 12, тогда как для каждого варианта опыта 4—1 = 3. </a:t>
            </a:r>
          </a:p>
          <a:p>
            <a:r>
              <a:rPr lang="ru-RU" sz="1600" dirty="0"/>
              <a:t>Дисперсионный анализ особенно ценен для многофакторных опытов, так как </a:t>
            </a:r>
            <a:r>
              <a:rPr lang="ru-RU" sz="1600" dirty="0" smtClean="0"/>
              <a:t>позволяет </a:t>
            </a:r>
            <a:r>
              <a:rPr lang="ru-RU" sz="1600" dirty="0"/>
              <a:t>определить достоверность не только действия, но и </a:t>
            </a:r>
            <a:r>
              <a:rPr lang="ru-RU" sz="1600" dirty="0" smtClean="0"/>
              <a:t>взаимодействия </a:t>
            </a:r>
            <a:r>
              <a:rPr lang="ru-RU" sz="1600" dirty="0"/>
              <a:t>факторов.</a:t>
            </a:r>
          </a:p>
        </p:txBody>
      </p:sp>
    </p:spTree>
    <p:extLst>
      <p:ext uri="{BB962C8B-B14F-4D97-AF65-F5344CB8AC3E}">
        <p14:creationId xmlns:p14="http://schemas.microsoft.com/office/powerpoint/2010/main" val="967924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dirty="0"/>
              <a:t>КОРРЕЛЯЦИОННЫЙ И РЕГРЕССИОННЫЙ АНАЛИЗЫ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Связи</a:t>
            </a:r>
            <a:r>
              <a:rPr lang="ru-RU" sz="2400" dirty="0"/>
              <a:t>, </a:t>
            </a:r>
            <a:r>
              <a:rPr lang="ru-RU" sz="2400" dirty="0" smtClean="0"/>
              <a:t>обнаруживаемые </a:t>
            </a:r>
            <a:r>
              <a:rPr lang="ru-RU" sz="2400" dirty="0"/>
              <a:t>лишь при </a:t>
            </a:r>
            <a:r>
              <a:rPr lang="ru-RU" sz="2400" dirty="0" smtClean="0"/>
              <a:t>массовом </a:t>
            </a:r>
            <a:r>
              <a:rPr lang="ru-RU" sz="2400" dirty="0"/>
              <a:t>изучении признаков в отличие </a:t>
            </a:r>
            <a:r>
              <a:rPr lang="ru-RU" sz="2400" dirty="0" smtClean="0"/>
              <a:t>от функциональных </a:t>
            </a:r>
            <a:r>
              <a:rPr lang="ru-RU" sz="2400" dirty="0"/>
              <a:t>называются </a:t>
            </a:r>
            <a:r>
              <a:rPr lang="ru-RU" sz="2400" dirty="0" smtClean="0"/>
              <a:t>стохастическими </a:t>
            </a:r>
            <a:r>
              <a:rPr lang="ru-RU" sz="2400" dirty="0"/>
              <a:t>или </a:t>
            </a:r>
            <a:r>
              <a:rPr lang="ru-RU" sz="2400" dirty="0" smtClean="0"/>
              <a:t>корреляционными.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3363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/>
                <a:ea typeface="Calibri"/>
                <a:cs typeface="Times New Roman"/>
              </a:rPr>
              <a:t>Объекты исследований в агрохимии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 —  это отдельные растения, их группы и среда произрастания. Всем им свойственно явление изменчивости, или варьирования.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Степень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варьирования, выраженную математически,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называют  вариацией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.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 Если тысячи семян одной и той же культуры, одного сорта посеять и выращивать в одинаковых условиях, растения всегда будут различаться по росту, массе, внешнему виду, урожаю, его качеству и т. д.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Число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таких растений или других объектов исследовании представляет собой </a:t>
            </a:r>
            <a:r>
              <a:rPr lang="ru-RU" b="1" i="1" dirty="0">
                <a:latin typeface="Times New Roman"/>
                <a:ea typeface="Calibri"/>
                <a:cs typeface="Times New Roman"/>
              </a:rPr>
              <a:t>генеральную совокупность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Часть объектов генеральной совокупности взятых непосредственно для анализа – называют </a:t>
            </a:r>
            <a:r>
              <a:rPr lang="ru-RU" b="1" i="1" dirty="0"/>
              <a:t>выборочной совокупностью.</a:t>
            </a:r>
            <a:endParaRPr lang="ru-RU" i="1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42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>
                <a:solidFill>
                  <a:srgbClr val="000000"/>
                </a:solidFill>
                <a:latin typeface="Arial"/>
              </a:rPr>
              <a:t>агрономический анализ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.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Сущность его: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а) критический обзор данных, полученных в опыте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б) сопоставление этих данных с результатами собственных полевых наблюдений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в) анализ методики и техники проведения опыта (правильно– ли выдерживалась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г) проверка записей в полевых журналах и другой документации (правильность).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6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u="sng" dirty="0">
                <a:solidFill>
                  <a:srgbClr val="000000"/>
                </a:solidFill>
                <a:latin typeface="Arial"/>
              </a:rPr>
              <a:t>статистический (математический) анализ</a:t>
            </a:r>
            <a:r>
              <a:rPr lang="ru-RU" sz="3600" dirty="0">
                <a:solidFill>
                  <a:srgbClr val="000000"/>
                </a:solidFill>
                <a:latin typeface="Arial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Arial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Он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позволяет установить: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а) величину случайных ошибок в опыте (</a:t>
            </a:r>
            <a:r>
              <a:rPr lang="ru-RU" baseline="-25000" dirty="0">
                <a:solidFill>
                  <a:srgbClr val="000000"/>
                </a:solidFill>
                <a:latin typeface="Arial"/>
              </a:rPr>
              <a:t> </a:t>
            </a:r>
            <a:r>
              <a:rPr lang="en-US" sz="5200" baseline="-25000" dirty="0" err="1" smtClean="0">
                <a:solidFill>
                  <a:srgbClr val="000000"/>
                </a:solidFill>
                <a:latin typeface="Arial"/>
              </a:rPr>
              <a:t>Sx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)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б</a:t>
            </a:r>
            <a:r>
              <a:rPr lang="ru-RU" b="1" dirty="0">
                <a:solidFill>
                  <a:srgbClr val="000000"/>
                </a:solidFill>
                <a:latin typeface="Arial"/>
              </a:rPr>
              <a:t>) 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точность разности между средними урожаями по вариантам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в) существенность этих разностей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г) сделать правильные выводы на основе полученных данных и спланировать</a:t>
            </a:r>
            <a:r>
              <a:rPr lang="ru-RU" b="1" dirty="0">
                <a:solidFill>
                  <a:srgbClr val="000000"/>
                </a:solidFill>
                <a:latin typeface="Arial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опыт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/>
              </a:rPr>
              <a:t>д) установить наличие или отсутствие корреляционной связи между исследуемыми признаками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965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000000"/>
                </a:solidFill>
                <a:latin typeface="Arial"/>
              </a:rPr>
              <a:t>экономическая оценка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рассчитывается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ряд экономических показателей, которые используются при оценке вариантов: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/>
              </a:rPr>
              <a:t>Урожайность с 1 га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/>
              </a:rPr>
              <a:t>Себестоимость 1 ц продукции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Затраты труда на 1 ц продукции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Доход и рентабельность продукции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33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/>
              </a:rPr>
              <a:t>Количественная изменчивость</a:t>
            </a:r>
            <a:r>
              <a:rPr lang="ru-RU" sz="2400" dirty="0">
                <a:solidFill>
                  <a:srgbClr val="000000"/>
                </a:solidFill>
                <a:latin typeface="Arial"/>
              </a:rPr>
              <a:t> – это изменчивость признаков, которую можно измерить, взвесить, посчитать. Количественная изменчивость разделяется на 2 вида:</a:t>
            </a:r>
            <a:br>
              <a:rPr lang="ru-RU" sz="2400" dirty="0">
                <a:solidFill>
                  <a:srgbClr val="000000"/>
                </a:solidFill>
                <a:latin typeface="Arial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прерывистая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(дискретная) изменчивость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/>
              </a:rPr>
              <a:t>непрерывная изменчивость</a:t>
            </a:r>
          </a:p>
          <a:p>
            <a:pPr algn="just"/>
            <a:r>
              <a:rPr lang="ru-RU" i="1" u="sng" dirty="0">
                <a:solidFill>
                  <a:srgbClr val="000000"/>
                </a:solidFill>
                <a:latin typeface="Arial"/>
              </a:rPr>
              <a:t>Дискретная изменчивость</a:t>
            </a:r>
            <a:r>
              <a:rPr lang="ru-RU" u="sng" dirty="0">
                <a:solidFill>
                  <a:srgbClr val="000000"/>
                </a:solidFill>
                <a:latin typeface="Arial"/>
              </a:rPr>
              <a:t> 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- это изменчивость признаков, различия между значениями которых, обычно выражают целыми числами (число растений, зёрен в колосе, количество колосков в колосе и т.д.)</a:t>
            </a:r>
          </a:p>
          <a:p>
            <a:pPr algn="just"/>
            <a:r>
              <a:rPr lang="ru-RU" i="1" u="sng" dirty="0">
                <a:solidFill>
                  <a:srgbClr val="000000"/>
                </a:solidFill>
                <a:latin typeface="Arial"/>
              </a:rPr>
              <a:t>Непрерывная изменчивость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 - это значение признака, выражающееся мерами длины, массы, объёма и численные значения их определяются с «десятыми» долями. Эти значения находятся в каком-то интервале.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458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Arial"/>
              </a:rPr>
              <a:t>Качественная изменчивость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 – характеризует изменчивость качественных признаков (окраска, вкус, консистенция, форма объекта и др.)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Одним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из видов качественной изменчивости является </a:t>
            </a:r>
            <a:r>
              <a:rPr lang="ru-RU" u="sng" dirty="0">
                <a:solidFill>
                  <a:srgbClr val="000000"/>
                </a:solidFill>
                <a:latin typeface="Arial"/>
              </a:rPr>
              <a:t>альтернативная или двоякая изменчивость.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 При этой изменчивости объекты различаются по какому-то одному признаку. Он может принимать два взаимоисключающих значения ( всхожесть семян, больные и здоровые клубни картофеля).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6441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ПОДГОТОВКА ДАННЫХ К СТАТИСТИЧЕСКОЙ ОБРАБОТКЕ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748464" cy="5805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Округление опытных данных.  </a:t>
            </a:r>
            <a:r>
              <a:rPr lang="ru-RU" sz="2000" dirty="0"/>
              <a:t>В исследованиях пользуются следующим </a:t>
            </a:r>
          </a:p>
          <a:p>
            <a:pPr marL="0" indent="0">
              <a:buNone/>
            </a:pPr>
            <a:r>
              <a:rPr lang="ru-RU" sz="2000" dirty="0"/>
              <a:t>правилом: для получения достаточно точных </a:t>
            </a:r>
            <a:r>
              <a:rPr lang="ru-RU" sz="2000" dirty="0" smtClean="0"/>
              <a:t>чисел необходимо </a:t>
            </a:r>
            <a:r>
              <a:rPr lang="ru-RU" sz="2000" dirty="0"/>
              <a:t>иметь опытные данные с тремя значащими цифрами.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Урожай </a:t>
            </a:r>
            <a:r>
              <a:rPr lang="ru-RU" sz="2000" dirty="0"/>
              <a:t>следует записывать 0,187; 1,87; 18,7 т/га</a:t>
            </a:r>
            <a:r>
              <a:rPr lang="ru-RU" sz="2000" dirty="0" smtClean="0"/>
              <a:t>. 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Для более тщательного округления используют уменьшенное в 4 раза </a:t>
            </a:r>
          </a:p>
          <a:p>
            <a:pPr marL="0" indent="0">
              <a:buNone/>
            </a:pPr>
            <a:r>
              <a:rPr lang="ru-RU" sz="2000" dirty="0"/>
              <a:t>стандартное отклонение определенного вариационного ряда. Если первой </a:t>
            </a:r>
          </a:p>
          <a:p>
            <a:pPr marL="0" indent="0">
              <a:buNone/>
            </a:pPr>
            <a:r>
              <a:rPr lang="ru-RU" sz="2000" dirty="0"/>
              <a:t>значащей цифрой для  s/4  окажется целое число, то данные округляют до </a:t>
            </a:r>
          </a:p>
          <a:p>
            <a:pPr marL="0" indent="0">
              <a:buNone/>
            </a:pPr>
            <a:r>
              <a:rPr lang="ru-RU" sz="2000" dirty="0"/>
              <a:t>целого числа.</a:t>
            </a:r>
          </a:p>
          <a:p>
            <a:pPr marL="0" indent="0">
              <a:buNone/>
            </a:pPr>
            <a:r>
              <a:rPr lang="ru-RU" sz="2000" dirty="0"/>
              <a:t>При расчете суммы квадратов берут дополнительную цифру, т. е. если </a:t>
            </a:r>
          </a:p>
          <a:p>
            <a:pPr marL="0" indent="0">
              <a:buNone/>
            </a:pPr>
            <a:r>
              <a:rPr lang="ru-RU" sz="2000" dirty="0"/>
              <a:t>исходные данные имеют десятые доли, то квадраты вычисляют до сотых. </a:t>
            </a:r>
          </a:p>
          <a:p>
            <a:pPr marL="0" indent="0">
              <a:buNone/>
            </a:pPr>
            <a:r>
              <a:rPr lang="ru-RU" sz="2000" dirty="0"/>
              <a:t>Если цифра за последней значащей цифрой больше 5 или после 5 следует </a:t>
            </a:r>
          </a:p>
          <a:p>
            <a:pPr marL="0" indent="0">
              <a:buNone/>
            </a:pPr>
            <a:r>
              <a:rPr lang="ru-RU" sz="2000" dirty="0"/>
              <a:t>цифра больше нуля, то последнюю значащую цифру увеличивают на </a:t>
            </a:r>
          </a:p>
          <a:p>
            <a:pPr marL="0" indent="0">
              <a:buNone/>
            </a:pPr>
            <a:r>
              <a:rPr lang="ru-RU" sz="2000" dirty="0"/>
              <a:t>единицу. Так, числа 84,67 и 84,651 округляют до 84,7. Если за последней </a:t>
            </a:r>
          </a:p>
          <a:p>
            <a:pPr marL="0" indent="0">
              <a:buNone/>
            </a:pPr>
            <a:r>
              <a:rPr lang="ru-RU" sz="2000" dirty="0"/>
              <a:t>значащей цифрой стоит 5, а затем нули, то последнюю значащую нечетную </a:t>
            </a:r>
          </a:p>
          <a:p>
            <a:pPr marL="0" indent="0">
              <a:buNone/>
            </a:pPr>
            <a:r>
              <a:rPr lang="ru-RU" sz="2000" dirty="0"/>
              <a:t>цифру увеличивают на единицу: 84,550 = 84,6, а четная цифра остается </a:t>
            </a:r>
          </a:p>
          <a:p>
            <a:pPr marL="0" indent="0">
              <a:buNone/>
            </a:pPr>
            <a:r>
              <a:rPr lang="ru-RU" sz="2000" dirty="0"/>
              <a:t>неизменной: 84,450 = 84,4.</a:t>
            </a:r>
          </a:p>
        </p:txBody>
      </p:sp>
    </p:spTree>
    <p:extLst>
      <p:ext uri="{BB962C8B-B14F-4D97-AF65-F5344CB8AC3E}">
        <p14:creationId xmlns:p14="http://schemas.microsoft.com/office/powerpoint/2010/main" val="1372570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ОБОБЩЕННЫЙ МЕТОД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Позволяет находить одну общую ошибку средних урожаев или для двух </a:t>
            </a:r>
            <a:r>
              <a:rPr lang="ru-RU" dirty="0" smtClean="0"/>
              <a:t>средних </a:t>
            </a:r>
            <a:r>
              <a:rPr lang="ru-RU" dirty="0"/>
              <a:t>урожаев любой пары сравниваемых вариантов.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метод </a:t>
            </a:r>
            <a:r>
              <a:rPr lang="ru-RU" dirty="0" smtClean="0"/>
              <a:t>применяется </a:t>
            </a:r>
            <a:r>
              <a:rPr lang="ru-RU" dirty="0"/>
              <a:t>для обработки аналитических, биометрических измерений и </a:t>
            </a:r>
            <a:r>
              <a:rPr lang="ru-RU" dirty="0" smtClean="0"/>
              <a:t>данных </a:t>
            </a:r>
            <a:r>
              <a:rPr lang="ru-RU" dirty="0"/>
              <a:t>вегетационного </a:t>
            </a:r>
            <a:r>
              <a:rPr lang="ru-RU" dirty="0" smtClean="0"/>
              <a:t>метода.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2794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709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Математическая обработка результатов опыта и аналитических данных: Основные методы статобработки: обобщенный, дисперсионный и корреляционный</vt:lpstr>
      <vt:lpstr>Объекты исследований в агрохимии  —  это отдельные растения, их группы и среда произрастания. Всем им свойственно явление изменчивости, или варьирования. </vt:lpstr>
      <vt:lpstr>агрономический анализ</vt:lpstr>
      <vt:lpstr>статистический (математический) анализ </vt:lpstr>
      <vt:lpstr>экономическая оценка</vt:lpstr>
      <vt:lpstr>Количественная изменчивость – это изменчивость признаков, которую можно измерить, взвесить, посчитать. Количественная изменчивость разделяется на 2 вида: </vt:lpstr>
      <vt:lpstr>Качественная изменчивость – характеризует изменчивость качественных признаков (окраска, вкус, консистенция, форма объекта и др.) </vt:lpstr>
      <vt:lpstr>ПОДГОТОВКА ДАННЫХ К СТАТИСТИЧЕСКОЙ ОБРАБОТКЕ</vt:lpstr>
      <vt:lpstr>ОБОБЩЕННЫЙ МЕТОД</vt:lpstr>
      <vt:lpstr>ДИСПЕРСИОННЫЙ АНАЛИЗ</vt:lpstr>
      <vt:lpstr>Для каждого рассеивания вычисляют число степеней свободы  v  по формулам: </vt:lpstr>
      <vt:lpstr>КОРРЕЛЯЦИОННЫЙ И РЕГРЕССИОННЫЙ АНАЛИЗЫ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обработка результатов опыта и аналитических данных: Основные методы статобработки: обобщенный, дисперсионный и корреляционный</dc:title>
  <dc:creator>Ольга</dc:creator>
  <cp:lastModifiedBy>Ольга</cp:lastModifiedBy>
  <cp:revision>6</cp:revision>
  <dcterms:created xsi:type="dcterms:W3CDTF">2020-10-20T14:48:45Z</dcterms:created>
  <dcterms:modified xsi:type="dcterms:W3CDTF">2020-10-20T15:38:37Z</dcterms:modified>
</cp:coreProperties>
</file>